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5"/>
  </p:notesMasterIdLst>
  <p:sldIdLst>
    <p:sldId id="259" r:id="rId3"/>
    <p:sldId id="257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6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-108" y="-24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A71B9C-6FF9-4D13-8A07-5D68EBDB80B1}" type="datetimeFigureOut">
              <a:rPr lang="en-US" smtClean="0"/>
              <a:t>7/15/2016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7151D9-CE3C-4514-927F-9D47C4FA49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2087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27868" indent="-279949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19797" indent="-223959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567716" indent="-223959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15635" indent="-223959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463554" indent="-22395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11472" indent="-22395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359391" indent="-22395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07310" indent="-22395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FD14230-2C9F-4FBC-8AE3-967EA2BFDF23}" type="slidenum">
              <a:rPr lang="en-US" altLang="en-US">
                <a:solidFill>
                  <a:prstClr val="black"/>
                </a:solidFill>
                <a:latin typeface="Arial" charset="0"/>
              </a:rPr>
              <a:pPr eaLnBrk="1" hangingPunct="1">
                <a:spcBef>
                  <a:spcPct val="0"/>
                </a:spcBef>
              </a:pPr>
              <a:t>1</a:t>
            </a:fld>
            <a:endParaRPr lang="en-US" alt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80000"/>
              </a:lnSpc>
            </a:pPr>
            <a:endParaRPr lang="en-US" altLang="en-US" sz="9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B5491-47E8-4C34-AF2F-43BF8746538E}" type="datetimeFigureOut">
              <a:rPr lang="en-US" smtClean="0"/>
              <a:t>7/14/2016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89C13-35AB-472C-AD19-BBAA8378F8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01363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B5491-47E8-4C34-AF2F-43BF8746538E}" type="datetimeFigureOut">
              <a:rPr lang="en-US" smtClean="0"/>
              <a:t>7/14/2016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89C13-35AB-472C-AD19-BBAA8378F8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8961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B5491-47E8-4C34-AF2F-43BF8746538E}" type="datetimeFigureOut">
              <a:rPr lang="en-US" smtClean="0"/>
              <a:t>7/14/2016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89C13-35AB-472C-AD19-BBAA8378F8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6008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812800" y="1295400"/>
            <a:ext cx="10566400" cy="5029200"/>
          </a:xfrm>
          <a:prstGeom prst="rect">
            <a:avLst/>
          </a:prstGeom>
          <a:noFill/>
          <a:ln w="28575">
            <a:solidFill>
              <a:srgbClr val="A5002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mtClean="0">
              <a:solidFill>
                <a:srgbClr val="000000"/>
              </a:solidFill>
            </a:endParaRPr>
          </a:p>
        </p:txBody>
      </p:sp>
      <p:pic>
        <p:nvPicPr>
          <p:cNvPr id="5" name="Picture 6" descr="EHS 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6600" y="0"/>
            <a:ext cx="3318933" cy="2578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7037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914400" y="3124200"/>
            <a:ext cx="10363200" cy="1143000"/>
          </a:xfrm>
        </p:spPr>
        <p:txBody>
          <a:bodyPr/>
          <a:lstStyle>
            <a:lvl1pPr algn="ctr">
              <a:defRPr b="1"/>
            </a:lvl1pPr>
          </a:lstStyle>
          <a:p>
            <a:r>
              <a:rPr lang="en-US" altLang="en-US" smtClean="0"/>
              <a:t>Click to edit Master title style</a:t>
            </a:r>
            <a:endParaRPr lang="en-US" altLang="en-US"/>
          </a:p>
        </p:txBody>
      </p:sp>
      <p:sp>
        <p:nvSpPr>
          <p:cNvPr id="57037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4876800"/>
            <a:ext cx="8534400" cy="8382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altLang="en-US" smtClean="0"/>
              <a:t>Click to edit Master subtitle style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683088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C:\Users\herrickd\Desktop\meche logo.bmp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58400" y="6002338"/>
            <a:ext cx="1981200" cy="855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/>
            </a:lvl1pPr>
            <a:lvl2pPr>
              <a:defRPr sz="2400"/>
            </a:lvl2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5618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215230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3962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3962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0573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55926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947055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5552590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73641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B5491-47E8-4C34-AF2F-43BF8746538E}" type="datetimeFigureOut">
              <a:rPr lang="en-US" smtClean="0"/>
              <a:t>7/14/2016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89C13-35AB-472C-AD19-BBAA8378F8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48403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 descr="C:\Users\herrickd\Desktop\rlelogo_top.gif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40800" y="6099176"/>
            <a:ext cx="3005667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4701552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47553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33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33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70162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14400" y="1981200"/>
            <a:ext cx="5080000" cy="3962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3962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9258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14400" y="1981200"/>
            <a:ext cx="5080000" cy="3962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6197600" y="1981200"/>
            <a:ext cx="5080000" cy="3962400"/>
          </a:xfrm>
        </p:spPr>
        <p:txBody>
          <a:bodyPr/>
          <a:lstStyle/>
          <a:p>
            <a:pPr lvl="0"/>
            <a:r>
              <a:rPr lang="en-US" noProof="0" smtClean="0"/>
              <a:t>Click icon to add clip art</a:t>
            </a:r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287538158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14400" y="1981200"/>
            <a:ext cx="5080000" cy="3962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981200"/>
            <a:ext cx="5080000" cy="1905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4038600"/>
            <a:ext cx="5080000" cy="1905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85098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3962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97600" y="1981200"/>
            <a:ext cx="5080000" cy="3962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04193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711200" y="1219200"/>
            <a:ext cx="1076960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11002433" y="6477000"/>
            <a:ext cx="8636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C950097-A6D0-4C23-B331-79AF42F00A8A}" type="slidenum">
              <a:rPr lang="en-US">
                <a:solidFill>
                  <a:srgbClr val="000000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8421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B5491-47E8-4C34-AF2F-43BF8746538E}" type="datetimeFigureOut">
              <a:rPr lang="en-US" smtClean="0"/>
              <a:t>7/14/2016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89C13-35AB-472C-AD19-BBAA8378F8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3488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B5491-47E8-4C34-AF2F-43BF8746538E}" type="datetimeFigureOut">
              <a:rPr lang="en-US" smtClean="0"/>
              <a:t>7/14/2016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89C13-35AB-472C-AD19-BBAA8378F8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6570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B5491-47E8-4C34-AF2F-43BF8746538E}" type="datetimeFigureOut">
              <a:rPr lang="en-US" smtClean="0"/>
              <a:t>7/14/2016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89C13-35AB-472C-AD19-BBAA8378F8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11195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B5491-47E8-4C34-AF2F-43BF8746538E}" type="datetimeFigureOut">
              <a:rPr lang="en-US" smtClean="0"/>
              <a:t>7/14/2016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89C13-35AB-472C-AD19-BBAA8378F8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13003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B5491-47E8-4C34-AF2F-43BF8746538E}" type="datetimeFigureOut">
              <a:rPr lang="en-US" smtClean="0"/>
              <a:t>7/14/2016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89C13-35AB-472C-AD19-BBAA8378F8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0048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B5491-47E8-4C34-AF2F-43BF8746538E}" type="datetimeFigureOut">
              <a:rPr lang="en-US" smtClean="0"/>
              <a:t>7/14/2016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89C13-35AB-472C-AD19-BBAA8378F8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3239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B5491-47E8-4C34-AF2F-43BF8746538E}" type="datetimeFigureOut">
              <a:rPr lang="en-US" smtClean="0"/>
              <a:t>7/14/2016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89C13-35AB-472C-AD19-BBAA8378F8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0377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4B5491-47E8-4C34-AF2F-43BF8746538E}" type="datetimeFigureOut">
              <a:rPr lang="en-US" smtClean="0"/>
              <a:t>7/14/2016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789C13-35AB-472C-AD19-BBAA8378F8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7192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2"/>
          <p:cNvSpPr>
            <a:spLocks noChangeShapeType="1"/>
          </p:cNvSpPr>
          <p:nvPr/>
        </p:nvSpPr>
        <p:spPr bwMode="auto">
          <a:xfrm>
            <a:off x="1625600" y="6248400"/>
            <a:ext cx="9652000" cy="0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396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9" name="Rectangle 7"/>
          <p:cNvSpPr>
            <a:spLocks noChangeArrowheads="1"/>
          </p:cNvSpPr>
          <p:nvPr/>
        </p:nvSpPr>
        <p:spPr bwMode="auto">
          <a:xfrm>
            <a:off x="8534400" y="6324600"/>
            <a:ext cx="284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200" smtClean="0">
                <a:solidFill>
                  <a:srgbClr val="000000"/>
                </a:solidFill>
              </a:rPr>
              <a:t>  </a:t>
            </a:r>
          </a:p>
        </p:txBody>
      </p:sp>
      <p:pic>
        <p:nvPicPr>
          <p:cNvPr id="1030" name="Picture 8" descr="EHS logo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668" y="5715000"/>
            <a:ext cx="1528233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1" name="TextBox 1"/>
          <p:cNvSpPr txBox="1">
            <a:spLocks noChangeArrowheads="1"/>
          </p:cNvSpPr>
          <p:nvPr/>
        </p:nvSpPr>
        <p:spPr bwMode="auto">
          <a:xfrm>
            <a:off x="1608667" y="6340475"/>
            <a:ext cx="136447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smtClean="0">
                <a:solidFill>
                  <a:srgbClr val="2D2DB9"/>
                </a:solidFill>
              </a:rPr>
              <a:t>ehs.mit.edu</a:t>
            </a:r>
          </a:p>
        </p:txBody>
      </p:sp>
    </p:spTree>
    <p:extLst>
      <p:ext uri="{BB962C8B-B14F-4D97-AF65-F5344CB8AC3E}">
        <p14:creationId xmlns:p14="http://schemas.microsoft.com/office/powerpoint/2010/main" val="298227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A5002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A50021"/>
          </a:solidFill>
          <a:latin typeface="Times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A50021"/>
          </a:solidFill>
          <a:latin typeface="Times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A50021"/>
          </a:solidFill>
          <a:latin typeface="Times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A50021"/>
          </a:solidFill>
          <a:latin typeface="Times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A50021"/>
          </a:solidFill>
          <a:latin typeface="Times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A50021"/>
          </a:solidFill>
          <a:latin typeface="Times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A50021"/>
          </a:solidFill>
          <a:latin typeface="Times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A50021"/>
          </a:solidFill>
          <a:latin typeface="Times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3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3"/>
          <p:cNvSpPr>
            <a:spLocks noChangeArrowheads="1"/>
          </p:cNvSpPr>
          <p:nvPr/>
        </p:nvSpPr>
        <p:spPr bwMode="auto">
          <a:xfrm>
            <a:off x="0" y="76200"/>
            <a:ext cx="12192000" cy="6858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3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400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Safety Culture Traits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406400" y="838203"/>
          <a:ext cx="11379199" cy="585152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723469"/>
                <a:gridCol w="3723469"/>
                <a:gridCol w="3932261"/>
              </a:tblGrid>
              <a:tr h="57910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Leadership Safety Values</a:t>
                      </a:r>
                      <a:r>
                        <a:rPr lang="en-US" sz="1600" b="1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ctr"/>
                      <a:r>
                        <a:rPr lang="en-US" sz="1600" b="1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and Actions</a:t>
                      </a:r>
                      <a:endParaRPr lang="en-US" sz="16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 marT="45710" marB="4571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6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Problem</a:t>
                      </a:r>
                      <a:r>
                        <a:rPr lang="en-US" sz="1600" b="1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Identification and Resolution</a:t>
                      </a:r>
                      <a:endParaRPr lang="en-US" sz="16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 marT="45710" marB="4571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6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Personal Accountability</a:t>
                      </a:r>
                      <a:endParaRPr lang="en-US" sz="16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 marT="45710" marB="4571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60000"/>
                    </a:solidFill>
                  </a:tcPr>
                </a:tc>
              </a:tr>
              <a:tr h="1371409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Leaders demonstrate a</a:t>
                      </a: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commitment to safety in their decisions and behaviors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 marT="45710" marB="4571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Issues potentially impacting safety are promptly identified, fully evaluated, and promptly addressed and corrected commensurate with</a:t>
                      </a: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their significance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 marT="45710" marB="4571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All individuals</a:t>
                      </a: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take personal responsibility for safety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 marT="45710" marB="4571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7910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Work Processes</a:t>
                      </a:r>
                      <a:endParaRPr lang="en-US" sz="16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 marT="45710" marB="4571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6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Continuous Learning</a:t>
                      </a:r>
                      <a:endParaRPr lang="en-US" sz="16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 marT="45710" marB="4571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6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Environment for Raising Concerns</a:t>
                      </a:r>
                      <a:endParaRPr lang="en-US" sz="16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 marT="45710" marB="4571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60000"/>
                    </a:solidFill>
                  </a:tcPr>
                </a:tc>
              </a:tr>
              <a:tr h="1371409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The process of planning and controlling work activities is implemented so that safety</a:t>
                      </a: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is maintained</a:t>
                      </a:r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 marT="45710" marB="4571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Opportunities</a:t>
                      </a: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to learn about ways to ensure safety are sought out and implemented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 marT="45710" marB="4571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 safety</a:t>
                      </a: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conscious work environment is maintained where personnel feel free to raise safety concerns without fear of retaliation, intimidation, harassment or discrimination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 marT="45710" marB="4571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7910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Effective Safety</a:t>
                      </a:r>
                      <a:r>
                        <a:rPr lang="en-US" sz="1600" b="1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Communications</a:t>
                      </a:r>
                      <a:endParaRPr lang="en-US" sz="16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 marT="45710" marB="4571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6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Respectful Work Environment</a:t>
                      </a:r>
                      <a:endParaRPr lang="en-US" sz="16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 marT="45710" marB="4571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6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Questioning  Attitude</a:t>
                      </a:r>
                      <a:endParaRPr lang="en-US" sz="16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 marT="45710" marB="4571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60000"/>
                    </a:solidFill>
                  </a:tcPr>
                </a:tc>
              </a:tr>
              <a:tr h="1371409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Communications maintain a focus</a:t>
                      </a: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on safety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 marT="45710" marB="4571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EFEF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Trust and respect permeate the organization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 marT="45710" marB="4571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EFEF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Individuals</a:t>
                      </a: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avoid complacency and continually challenge existing conditions and activities in order to identify discrepancies that might result in error or inappropriate action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 marT="45710" marB="4571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EFEFE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2618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9382" y="0"/>
            <a:ext cx="916626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7358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ITEHS1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2D2DB9"/>
      </a:hlink>
      <a:folHlink>
        <a:srgbClr val="7030A0"/>
      </a:folHlink>
    </a:clrScheme>
    <a:fontScheme name="MITEHS1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lnDef>
  </a:objectDefaults>
  <a:extraClrSchemeLst>
    <a:extraClrScheme>
      <a:clrScheme name="MITEH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TEH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TEH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TEH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TEH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TEH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TEH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1569</TotalTime>
  <Words>157</Words>
  <Application>Microsoft Office PowerPoint</Application>
  <PresentationFormat>Custom</PresentationFormat>
  <Paragraphs>21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Office Theme</vt:lpstr>
      <vt:lpstr>MITEHS1</vt:lpstr>
      <vt:lpstr>PowerPoint Presentation</vt:lpstr>
      <vt:lpstr>PowerPoint Presentation</vt:lpstr>
    </vt:vector>
  </TitlesOfParts>
  <Company>Massachusetts Institute of Technology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Todd Numan</dc:creator>
  <cp:lastModifiedBy>herrickd</cp:lastModifiedBy>
  <cp:revision>3</cp:revision>
  <dcterms:created xsi:type="dcterms:W3CDTF">2016-07-14T18:57:47Z</dcterms:created>
  <dcterms:modified xsi:type="dcterms:W3CDTF">2016-07-15T21:19:41Z</dcterms:modified>
</cp:coreProperties>
</file>